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15"/>
  </p:notesMasterIdLst>
  <p:sldIdLst>
    <p:sldId id="256" r:id="rId2"/>
    <p:sldId id="257" r:id="rId3"/>
    <p:sldId id="271" r:id="rId4"/>
    <p:sldId id="258" r:id="rId5"/>
    <p:sldId id="262" r:id="rId6"/>
    <p:sldId id="263" r:id="rId7"/>
    <p:sldId id="261" r:id="rId8"/>
    <p:sldId id="269" r:id="rId9"/>
    <p:sldId id="264" r:id="rId10"/>
    <p:sldId id="272" r:id="rId11"/>
    <p:sldId id="268" r:id="rId12"/>
    <p:sldId id="270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7" autoAdjust="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F34B3-A572-4953-BAA9-E2587D65BEFF}" type="datetimeFigureOut">
              <a:rPr lang="de-DE" smtClean="0"/>
              <a:t>11.01.2016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8D8A-1F71-4AA0-8C5E-3E670C1FF8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96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9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1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3017-4DEE-4EAD-973A-BF52562EE17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3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D53-B515-4F00-BB48-85D928597ADB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7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E1593-9AA6-436E-A99B-678483268259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01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6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F14-7CC9-4229-B5B7-D5EB3623A8D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5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8097-286D-40C5-8B7B-D757D6325398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7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0933-B91F-4C35-BECC-DFBB6D39B02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1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8966" y="6295385"/>
            <a:ext cx="2472271" cy="365125"/>
          </a:xfrm>
        </p:spPr>
        <p:txBody>
          <a:bodyPr/>
          <a:lstStyle/>
          <a:p>
            <a:fld id="{D3A82E67-C7F9-4379-82D1-BCA91C6396FB}" type="datetime1">
              <a:rPr lang="de-DE" smtClean="0"/>
              <a:t>11.01.2016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3578" y="6277222"/>
            <a:ext cx="4822804" cy="365125"/>
          </a:xfrm>
        </p:spPr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14858" y="6277222"/>
            <a:ext cx="1312025" cy="365125"/>
          </a:xfrm>
        </p:spPr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2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164C-4845-42C2-8930-C71EAE691499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E6FE71B-F767-40A9-8245-A842787F2A84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18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12F4A-8DBB-4C24-A936-E52E7578B14D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36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2D2A9-86DF-463D-AE15-38E579E16720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7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David Grimm</a:t>
            </a:r>
          </a:p>
          <a:p>
            <a:r>
              <a:rPr lang="de-DE" dirty="0" smtClean="0"/>
              <a:t>Marco Hölscher</a:t>
            </a:r>
          </a:p>
          <a:p>
            <a:r>
              <a:rPr lang="de-DE" dirty="0" smtClean="0"/>
              <a:t>Andreas </a:t>
            </a:r>
            <a:r>
              <a:rPr lang="de-DE" dirty="0" err="1" smtClean="0"/>
              <a:t>WoJtok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4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17" y="1737360"/>
            <a:ext cx="2180490" cy="44045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07" y="1737360"/>
            <a:ext cx="2477581" cy="4404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65" y="1737360"/>
            <a:ext cx="2150323" cy="44045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02" y="1737360"/>
            <a:ext cx="2477581" cy="44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2" y="1737360"/>
            <a:ext cx="2094670" cy="419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85" y="1731400"/>
            <a:ext cx="1661706" cy="465801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1973-FEFC-4F64-AE89-06327057DA5F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11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91" y="1737360"/>
            <a:ext cx="2410192" cy="42847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99" y="1737360"/>
            <a:ext cx="2360042" cy="41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75" y="1759376"/>
            <a:ext cx="1838425" cy="436445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299-C3DC-401A-8E90-57EC287BE2C2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78" y="1759376"/>
            <a:ext cx="2146556" cy="436444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46" y="1737360"/>
            <a:ext cx="2467387" cy="438646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53" y="1737360"/>
            <a:ext cx="2467387" cy="43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Fazit:</a:t>
            </a:r>
          </a:p>
          <a:p>
            <a:pPr lvl="1"/>
            <a:r>
              <a:rPr lang="de-DE" dirty="0" smtClean="0"/>
              <a:t>Viel </a:t>
            </a:r>
            <a:r>
              <a:rPr lang="de-DE" dirty="0" smtClean="0"/>
              <a:t>gelernt</a:t>
            </a:r>
          </a:p>
          <a:p>
            <a:pPr lvl="1"/>
            <a:r>
              <a:rPr lang="de-DE" dirty="0" smtClean="0"/>
              <a:t>Android sehr interessant und gut zu </a:t>
            </a:r>
            <a:r>
              <a:rPr lang="de-DE" dirty="0" smtClean="0"/>
              <a:t>nutzen</a:t>
            </a:r>
          </a:p>
          <a:p>
            <a:pPr lvl="2"/>
            <a:r>
              <a:rPr lang="de-DE" dirty="0" err="1" smtClean="0"/>
              <a:t>Dependencies</a:t>
            </a:r>
            <a:r>
              <a:rPr lang="de-DE" dirty="0" smtClean="0"/>
              <a:t> mit bedacht wählen</a:t>
            </a:r>
          </a:p>
          <a:p>
            <a:pPr lvl="1"/>
            <a:r>
              <a:rPr lang="de-DE" dirty="0" smtClean="0"/>
              <a:t>Projektziel erreicht</a:t>
            </a:r>
          </a:p>
          <a:p>
            <a:pPr lvl="1"/>
            <a:endParaRPr lang="de-DE" dirty="0" smtClean="0"/>
          </a:p>
          <a:p>
            <a:pPr marL="201168" lvl="1" indent="0">
              <a:buNone/>
            </a:pPr>
            <a:r>
              <a:rPr lang="de-DE" dirty="0" smtClean="0"/>
              <a:t>Ausblick:</a:t>
            </a:r>
            <a:endParaRPr lang="de-DE" dirty="0"/>
          </a:p>
          <a:p>
            <a:pPr lvl="1"/>
            <a:r>
              <a:rPr lang="de-DE" dirty="0"/>
              <a:t>Wir wollen in den </a:t>
            </a:r>
            <a:r>
              <a:rPr lang="de-DE" dirty="0" err="1" smtClean="0"/>
              <a:t>PlayStore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(oder wenigstens Amazon App Shop)</a:t>
            </a:r>
          </a:p>
          <a:p>
            <a:pPr lvl="1"/>
            <a:endParaRPr lang="de-DE" dirty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3922-9472-4ED8-A809-928D7E88366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ProjektIdee</a:t>
            </a:r>
            <a:r>
              <a:rPr lang="de-DE" dirty="0" smtClean="0"/>
              <a:t>	</a:t>
            </a:r>
            <a:endParaRPr lang="de-DE" dirty="0"/>
          </a:p>
        </p:txBody>
      </p:sp>
      <p:pic>
        <p:nvPicPr>
          <p:cNvPr id="7" name="BeerBudd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3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2BCF-1311-4DEA-9FB6-819B0418BBDD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Leitbild: Unserer Vision ist es, dass Menschen schneller soziale Kontakte knüpfen sollen, indem sie sich mittels einer mobilen Anwendung mit anderen Menschen zum gemeinsamen Biertrinken verabreden.</a:t>
            </a:r>
          </a:p>
          <a:p>
            <a:r>
              <a:rPr lang="de-DE" dirty="0" smtClean="0"/>
              <a:t>Funktionen:</a:t>
            </a:r>
          </a:p>
          <a:p>
            <a:pPr lvl="1"/>
            <a:r>
              <a:rPr lang="de-DE" dirty="0" smtClean="0"/>
              <a:t>Nutzer können </a:t>
            </a:r>
            <a:r>
              <a:rPr lang="de-DE" dirty="0" err="1" smtClean="0"/>
              <a:t>DrinkingSpots</a:t>
            </a:r>
            <a:r>
              <a:rPr lang="de-DE" dirty="0" smtClean="0"/>
              <a:t> anlegen</a:t>
            </a:r>
          </a:p>
          <a:p>
            <a:pPr lvl="1"/>
            <a:r>
              <a:rPr lang="de-DE" dirty="0" smtClean="0"/>
              <a:t>Andere Nutzer können diese sehen und beitreten</a:t>
            </a:r>
          </a:p>
          <a:p>
            <a:pPr lvl="1"/>
            <a:r>
              <a:rPr lang="de-DE" dirty="0" smtClean="0"/>
              <a:t>Nutzer können Profile verwalten</a:t>
            </a:r>
          </a:p>
          <a:p>
            <a:pPr lvl="1"/>
            <a:r>
              <a:rPr lang="de-DE" dirty="0" smtClean="0"/>
              <a:t>Nutzer können Freundschaftsanfragen versenden</a:t>
            </a:r>
          </a:p>
          <a:p>
            <a:pPr lvl="1"/>
            <a:r>
              <a:rPr lang="de-DE" dirty="0" smtClean="0"/>
              <a:t>Freunde können zum </a:t>
            </a:r>
            <a:r>
              <a:rPr lang="de-DE" dirty="0" err="1" smtClean="0"/>
              <a:t>DrinkingSpot</a:t>
            </a:r>
            <a:r>
              <a:rPr lang="de-DE" dirty="0" smtClean="0"/>
              <a:t> eingeladen werden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4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App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Kompatibilität: Android App ab 4.3</a:t>
            </a:r>
          </a:p>
          <a:p>
            <a:r>
              <a:rPr lang="de-DE" dirty="0" smtClean="0"/>
              <a:t>Frameworks</a:t>
            </a:r>
            <a:r>
              <a:rPr lang="de-DE" dirty="0" smtClean="0"/>
              <a:t>:</a:t>
            </a:r>
          </a:p>
          <a:p>
            <a:r>
              <a:rPr lang="de-DE" dirty="0" smtClean="0"/>
              <a:t>Google-</a:t>
            </a:r>
            <a:r>
              <a:rPr lang="de-DE" dirty="0" err="1" smtClean="0"/>
              <a:t>Maps</a:t>
            </a:r>
            <a:r>
              <a:rPr lang="de-DE" dirty="0" smtClean="0"/>
              <a:t>-API</a:t>
            </a:r>
            <a:endParaRPr lang="de-DE" dirty="0" smtClean="0"/>
          </a:p>
          <a:p>
            <a:r>
              <a:rPr lang="de-DE" dirty="0" smtClean="0"/>
              <a:t>Rest- Anfragen mit </a:t>
            </a:r>
            <a:r>
              <a:rPr lang="de-DE" dirty="0" err="1" smtClean="0"/>
              <a:t>Robospice</a:t>
            </a:r>
            <a:endParaRPr lang="de-DE" dirty="0" smtClean="0"/>
          </a:p>
          <a:p>
            <a:r>
              <a:rPr lang="de-DE" dirty="0" smtClean="0"/>
              <a:t>Datenbank: </a:t>
            </a:r>
            <a:r>
              <a:rPr lang="de-DE" dirty="0" err="1"/>
              <a:t>SQLite</a:t>
            </a:r>
            <a:r>
              <a:rPr lang="de-DE" dirty="0"/>
              <a:t> </a:t>
            </a:r>
          </a:p>
          <a:p>
            <a:r>
              <a:rPr lang="de-DE" dirty="0" smtClean="0"/>
              <a:t>(</a:t>
            </a:r>
            <a:r>
              <a:rPr lang="de-DE" dirty="0" err="1" smtClean="0"/>
              <a:t>ORMLite</a:t>
            </a:r>
            <a:r>
              <a:rPr lang="de-DE" dirty="0" smtClean="0"/>
              <a:t> Mapper verworfen, da kein JPA-Support)</a:t>
            </a:r>
          </a:p>
          <a:p>
            <a:r>
              <a:rPr lang="de-DE" dirty="0" smtClean="0"/>
              <a:t>SCM: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Buildtool</a:t>
            </a:r>
            <a:r>
              <a:rPr lang="de-DE" dirty="0" smtClean="0"/>
              <a:t>: </a:t>
            </a:r>
            <a:r>
              <a:rPr lang="de-DE" dirty="0" err="1" smtClean="0"/>
              <a:t>Gradle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35" y="286603"/>
            <a:ext cx="2838450" cy="59340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35" y="4315678"/>
            <a:ext cx="3390900" cy="19050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395D-E7E1-4D64-B596-FD4A119BFE28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9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Lokale Datenbank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77554" y="3026229"/>
            <a:ext cx="865280" cy="3991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smtClean="0"/>
              <a:t>Person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9339903" y="2359782"/>
            <a:ext cx="1389018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993226" y="3838011"/>
            <a:ext cx="2113052" cy="3991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DrinkingSpotPerson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558223" y="5089021"/>
            <a:ext cx="1169623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FreindList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767416" y="2359782"/>
            <a:ext cx="1891823" cy="3991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DrinkingInvitation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527788" y="5037909"/>
            <a:ext cx="1681365" cy="3991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FriendInvitation</a:t>
            </a:r>
            <a:endParaRPr lang="de-DE" dirty="0" smtClean="0"/>
          </a:p>
          <a:p>
            <a:endParaRPr lang="de-DE" dirty="0"/>
          </a:p>
        </p:txBody>
      </p:sp>
      <p:grpSp>
        <p:nvGrpSpPr>
          <p:cNvPr id="15" name="Gruppieren 14"/>
          <p:cNvGrpSpPr/>
          <p:nvPr/>
        </p:nvGrpSpPr>
        <p:grpSpPr>
          <a:xfrm rot="16200000">
            <a:off x="3126165" y="1768713"/>
            <a:ext cx="525649" cy="1567966"/>
            <a:chOff x="3009805" y="3658928"/>
            <a:chExt cx="1117601" cy="910228"/>
          </a:xfrm>
        </p:grpSpPr>
        <p:sp>
          <p:nvSpPr>
            <p:cNvPr id="13" name="Gleichschenkliges Dreieck 12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Gleichschenkliges Dreieck 13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6" name="Textfeld 15"/>
          <p:cNvSpPr txBox="1"/>
          <p:nvPr/>
        </p:nvSpPr>
        <p:spPr>
          <a:xfrm>
            <a:off x="3108092" y="2346559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 rot="16200000">
            <a:off x="3203204" y="2442814"/>
            <a:ext cx="525649" cy="1567966"/>
            <a:chOff x="3009805" y="3658928"/>
            <a:chExt cx="1117601" cy="910228"/>
          </a:xfrm>
        </p:grpSpPr>
        <p:sp>
          <p:nvSpPr>
            <p:cNvPr id="18" name="Gleichschenkliges Dreieck 17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Gleichschenkliges Dreieck 18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0" name="Textfeld 19"/>
          <p:cNvSpPr txBox="1"/>
          <p:nvPr/>
        </p:nvSpPr>
        <p:spPr>
          <a:xfrm>
            <a:off x="3253669" y="302790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grpSp>
        <p:nvGrpSpPr>
          <p:cNvPr id="21" name="Gruppieren 20"/>
          <p:cNvGrpSpPr/>
          <p:nvPr/>
        </p:nvGrpSpPr>
        <p:grpSpPr>
          <a:xfrm rot="16200000">
            <a:off x="7577865" y="1768649"/>
            <a:ext cx="525649" cy="1567966"/>
            <a:chOff x="3009805" y="3658928"/>
            <a:chExt cx="1117601" cy="910228"/>
          </a:xfrm>
        </p:grpSpPr>
        <p:sp>
          <p:nvSpPr>
            <p:cNvPr id="22" name="Gleichschenkliges Dreieck 21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Gleichschenkliges Dreieck 22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7648249" y="236488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grpSp>
        <p:nvGrpSpPr>
          <p:cNvPr id="25" name="Gruppieren 24"/>
          <p:cNvGrpSpPr/>
          <p:nvPr/>
        </p:nvGrpSpPr>
        <p:grpSpPr>
          <a:xfrm rot="16200000">
            <a:off x="2061285" y="3644074"/>
            <a:ext cx="525649" cy="1567966"/>
            <a:chOff x="3009805" y="3658928"/>
            <a:chExt cx="1117601" cy="910228"/>
          </a:xfrm>
        </p:grpSpPr>
        <p:sp>
          <p:nvSpPr>
            <p:cNvPr id="26" name="Gleichschenkliges Dreieck 25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Gleichschenkliges Dreieck 26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" name="Textfeld 27"/>
          <p:cNvSpPr txBox="1"/>
          <p:nvPr/>
        </p:nvSpPr>
        <p:spPr>
          <a:xfrm>
            <a:off x="2043212" y="4221920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</a:p>
        </p:txBody>
      </p:sp>
      <p:sp>
        <p:nvSpPr>
          <p:cNvPr id="29" name="Rechteck 28"/>
          <p:cNvSpPr/>
          <p:nvPr/>
        </p:nvSpPr>
        <p:spPr>
          <a:xfrm>
            <a:off x="5226658" y="5089021"/>
            <a:ext cx="1475149" cy="3991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FreindPerson</a:t>
            </a:r>
            <a:endParaRPr lang="de-DE" dirty="0" smtClean="0"/>
          </a:p>
          <a:p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 rot="16200000">
            <a:off x="6758699" y="3217282"/>
            <a:ext cx="525649" cy="1567966"/>
            <a:chOff x="3009805" y="3658928"/>
            <a:chExt cx="1117601" cy="910228"/>
          </a:xfrm>
        </p:grpSpPr>
        <p:sp>
          <p:nvSpPr>
            <p:cNvPr id="31" name="Gleichschenkliges Dreieck 30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Gleichschenkliges Dreieck 31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6816685" y="3795900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grpSp>
        <p:nvGrpSpPr>
          <p:cNvPr id="34" name="Gruppieren 33"/>
          <p:cNvGrpSpPr/>
          <p:nvPr/>
        </p:nvGrpSpPr>
        <p:grpSpPr>
          <a:xfrm rot="16200000">
            <a:off x="6795571" y="3936914"/>
            <a:ext cx="525649" cy="1567966"/>
            <a:chOff x="3009805" y="3658928"/>
            <a:chExt cx="1117601" cy="910228"/>
          </a:xfrm>
        </p:grpSpPr>
        <p:sp>
          <p:nvSpPr>
            <p:cNvPr id="35" name="Gleichschenkliges Dreieck 34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Gleichschenkliges Dreieck 35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7" name="Textfeld 36"/>
          <p:cNvSpPr txBox="1"/>
          <p:nvPr/>
        </p:nvSpPr>
        <p:spPr>
          <a:xfrm>
            <a:off x="6845888" y="453623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grpSp>
        <p:nvGrpSpPr>
          <p:cNvPr id="38" name="Gruppieren 37"/>
          <p:cNvGrpSpPr/>
          <p:nvPr/>
        </p:nvGrpSpPr>
        <p:grpSpPr>
          <a:xfrm rot="16200000">
            <a:off x="7567421" y="2586010"/>
            <a:ext cx="525649" cy="1567966"/>
            <a:chOff x="3009805" y="3658928"/>
            <a:chExt cx="1117601" cy="910228"/>
          </a:xfrm>
        </p:grpSpPr>
        <p:sp>
          <p:nvSpPr>
            <p:cNvPr id="39" name="Gleichschenkliges Dreieck 38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Gleichschenkliges Dreieck 39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1" name="Textfeld 40"/>
          <p:cNvSpPr txBox="1"/>
          <p:nvPr/>
        </p:nvSpPr>
        <p:spPr>
          <a:xfrm>
            <a:off x="7303064" y="3177944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Nimmt teil</a:t>
            </a:r>
            <a:endParaRPr lang="de-DE" dirty="0"/>
          </a:p>
        </p:txBody>
      </p:sp>
      <p:grpSp>
        <p:nvGrpSpPr>
          <p:cNvPr id="42" name="Gruppieren 41"/>
          <p:cNvGrpSpPr/>
          <p:nvPr/>
        </p:nvGrpSpPr>
        <p:grpSpPr>
          <a:xfrm rot="16200000">
            <a:off x="9756439" y="2494859"/>
            <a:ext cx="525649" cy="1567966"/>
            <a:chOff x="3009805" y="3658928"/>
            <a:chExt cx="1117601" cy="910228"/>
          </a:xfrm>
        </p:grpSpPr>
        <p:sp>
          <p:nvSpPr>
            <p:cNvPr id="43" name="Gleichschenkliges Dreieck 42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Gleichschenkliges Dreieck 43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9781977" y="30461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spot</a:t>
            </a:r>
            <a:endParaRPr lang="de-DE" dirty="0"/>
          </a:p>
        </p:txBody>
      </p:sp>
      <p:grpSp>
        <p:nvGrpSpPr>
          <p:cNvPr id="46" name="Gruppieren 45"/>
          <p:cNvGrpSpPr/>
          <p:nvPr/>
        </p:nvGrpSpPr>
        <p:grpSpPr>
          <a:xfrm rot="16200000">
            <a:off x="3752456" y="5134926"/>
            <a:ext cx="525649" cy="1567966"/>
            <a:chOff x="3009805" y="3658928"/>
            <a:chExt cx="1117601" cy="910228"/>
          </a:xfrm>
        </p:grpSpPr>
        <p:sp>
          <p:nvSpPr>
            <p:cNvPr id="47" name="Gleichschenkliges Dreieck 46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Gleichschenkliges Dreieck 47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9" name="Textfeld 48"/>
          <p:cNvSpPr txBox="1"/>
          <p:nvPr/>
        </p:nvSpPr>
        <p:spPr>
          <a:xfrm>
            <a:off x="3563607" y="5715640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person</a:t>
            </a:r>
            <a:endParaRPr lang="de-DE" dirty="0"/>
          </a:p>
        </p:txBody>
      </p:sp>
      <p:grpSp>
        <p:nvGrpSpPr>
          <p:cNvPr id="50" name="Gruppieren 49"/>
          <p:cNvGrpSpPr/>
          <p:nvPr/>
        </p:nvGrpSpPr>
        <p:grpSpPr>
          <a:xfrm rot="16200000">
            <a:off x="3709948" y="4504610"/>
            <a:ext cx="525649" cy="1567966"/>
            <a:chOff x="3009805" y="3658928"/>
            <a:chExt cx="1117601" cy="910228"/>
          </a:xfrm>
        </p:grpSpPr>
        <p:sp>
          <p:nvSpPr>
            <p:cNvPr id="51" name="Gleichschenkliges Dreieck 50"/>
            <p:cNvSpPr/>
            <p:nvPr/>
          </p:nvSpPr>
          <p:spPr>
            <a:xfrm>
              <a:off x="3009806" y="3658928"/>
              <a:ext cx="1117600" cy="46875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Gleichschenkliges Dreieck 51"/>
            <p:cNvSpPr/>
            <p:nvPr/>
          </p:nvSpPr>
          <p:spPr>
            <a:xfrm rot="10800000">
              <a:off x="3009805" y="4127679"/>
              <a:ext cx="1117600" cy="44147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585385" y="509125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friends</a:t>
            </a:r>
            <a:endParaRPr lang="de-DE" dirty="0"/>
          </a:p>
        </p:txBody>
      </p:sp>
      <p:cxnSp>
        <p:nvCxnSpPr>
          <p:cNvPr id="58" name="Gerader Verbinder 57"/>
          <p:cNvCxnSpPr>
            <a:endCxn id="51" idx="0"/>
          </p:cNvCxnSpPr>
          <p:nvPr/>
        </p:nvCxnSpPr>
        <p:spPr>
          <a:xfrm>
            <a:off x="2727846" y="5288592"/>
            <a:ext cx="460944" cy="1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52" idx="0"/>
            <a:endCxn id="29" idx="1"/>
          </p:cNvCxnSpPr>
          <p:nvPr/>
        </p:nvCxnSpPr>
        <p:spPr>
          <a:xfrm flipV="1">
            <a:off x="4756756" y="5288593"/>
            <a:ext cx="469902" cy="1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Gewinkelte Verbindung 64"/>
          <p:cNvCxnSpPr>
            <a:stCxn id="48" idx="0"/>
            <a:endCxn id="29" idx="2"/>
          </p:cNvCxnSpPr>
          <p:nvPr/>
        </p:nvCxnSpPr>
        <p:spPr>
          <a:xfrm flipV="1">
            <a:off x="4799264" y="5488164"/>
            <a:ext cx="1164969" cy="430746"/>
          </a:xfrm>
          <a:prstGeom prst="bentConnector2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stCxn id="47" idx="0"/>
            <a:endCxn id="4" idx="1"/>
          </p:cNvCxnSpPr>
          <p:nvPr/>
        </p:nvCxnSpPr>
        <p:spPr>
          <a:xfrm rot="10800000">
            <a:off x="1477554" y="3225801"/>
            <a:ext cx="1753744" cy="2693108"/>
          </a:xfrm>
          <a:prstGeom prst="bentConnector3">
            <a:avLst>
              <a:gd name="adj1" fmla="val 113035"/>
            </a:avLst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Gewinkelte Verbindung 68"/>
          <p:cNvCxnSpPr>
            <a:stCxn id="4" idx="2"/>
            <a:endCxn id="26" idx="0"/>
          </p:cNvCxnSpPr>
          <p:nvPr/>
        </p:nvCxnSpPr>
        <p:spPr>
          <a:xfrm rot="5400000">
            <a:off x="1223819" y="3741681"/>
            <a:ext cx="1002685" cy="370067"/>
          </a:xfrm>
          <a:prstGeom prst="bentConnector4">
            <a:avLst>
              <a:gd name="adj1" fmla="val 29867"/>
              <a:gd name="adj2" fmla="val 161773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27" idx="0"/>
            <a:endCxn id="10" idx="1"/>
          </p:cNvCxnSpPr>
          <p:nvPr/>
        </p:nvCxnSpPr>
        <p:spPr>
          <a:xfrm flipH="1">
            <a:off x="1558223" y="4428058"/>
            <a:ext cx="1549870" cy="860535"/>
          </a:xfrm>
          <a:prstGeom prst="bentConnector5">
            <a:avLst>
              <a:gd name="adj1" fmla="val -14750"/>
              <a:gd name="adj2" fmla="val 60498"/>
              <a:gd name="adj3" fmla="val 114750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>
            <a:stCxn id="11" idx="3"/>
            <a:endCxn id="22" idx="0"/>
          </p:cNvCxnSpPr>
          <p:nvPr/>
        </p:nvCxnSpPr>
        <p:spPr>
          <a:xfrm flipV="1">
            <a:off x="6659239" y="2552632"/>
            <a:ext cx="397468" cy="6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>
            <a:stCxn id="23" idx="0"/>
            <a:endCxn id="8" idx="1"/>
          </p:cNvCxnSpPr>
          <p:nvPr/>
        </p:nvCxnSpPr>
        <p:spPr>
          <a:xfrm>
            <a:off x="8624673" y="2552633"/>
            <a:ext cx="715230" cy="6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Gewinkelte Verbindung 91"/>
          <p:cNvCxnSpPr>
            <a:stCxn id="9" idx="1"/>
            <a:endCxn id="40" idx="0"/>
          </p:cNvCxnSpPr>
          <p:nvPr/>
        </p:nvCxnSpPr>
        <p:spPr>
          <a:xfrm rot="10800000">
            <a:off x="8614230" y="3369995"/>
            <a:ext cx="378997" cy="66758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39" idx="0"/>
            <a:endCxn id="4" idx="2"/>
          </p:cNvCxnSpPr>
          <p:nvPr/>
        </p:nvCxnSpPr>
        <p:spPr>
          <a:xfrm rot="10800000" flipV="1">
            <a:off x="1910195" y="3369992"/>
            <a:ext cx="5136069" cy="55379"/>
          </a:xfrm>
          <a:prstGeom prst="bentConnector4">
            <a:avLst>
              <a:gd name="adj1" fmla="val 47160"/>
              <a:gd name="adj2" fmla="val 1141835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>
            <a:stCxn id="9" idx="0"/>
            <a:endCxn id="43" idx="2"/>
          </p:cNvCxnSpPr>
          <p:nvPr/>
        </p:nvCxnSpPr>
        <p:spPr>
          <a:xfrm flipH="1" flipV="1">
            <a:off x="10042755" y="3541667"/>
            <a:ext cx="6997" cy="296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>
            <a:stCxn id="43" idx="4"/>
            <a:endCxn id="8" idx="2"/>
          </p:cNvCxnSpPr>
          <p:nvPr/>
        </p:nvCxnSpPr>
        <p:spPr>
          <a:xfrm flipH="1" flipV="1">
            <a:off x="10034412" y="2758925"/>
            <a:ext cx="8343" cy="257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8" name="Gewinkelte Verbindung 107"/>
          <p:cNvCxnSpPr>
            <a:stCxn id="12" idx="0"/>
            <a:endCxn id="32" idx="0"/>
          </p:cNvCxnSpPr>
          <p:nvPr/>
        </p:nvCxnSpPr>
        <p:spPr>
          <a:xfrm rot="16200000" flipV="1">
            <a:off x="7568668" y="4238106"/>
            <a:ext cx="1036643" cy="5629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Gewinkelte Verbindung 109"/>
          <p:cNvCxnSpPr>
            <a:stCxn id="12" idx="0"/>
            <a:endCxn id="36" idx="0"/>
          </p:cNvCxnSpPr>
          <p:nvPr/>
        </p:nvCxnSpPr>
        <p:spPr>
          <a:xfrm rot="16200000" flipV="1">
            <a:off x="7946920" y="4616358"/>
            <a:ext cx="317011" cy="5260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31" idx="0"/>
            <a:endCxn id="4" idx="2"/>
          </p:cNvCxnSpPr>
          <p:nvPr/>
        </p:nvCxnSpPr>
        <p:spPr>
          <a:xfrm rot="10800000">
            <a:off x="1910195" y="3425373"/>
            <a:ext cx="4327347" cy="5758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4" name="Gewinkelte Verbindung 113"/>
          <p:cNvCxnSpPr>
            <a:stCxn id="35" idx="0"/>
            <a:endCxn id="4" idx="1"/>
          </p:cNvCxnSpPr>
          <p:nvPr/>
        </p:nvCxnSpPr>
        <p:spPr>
          <a:xfrm rot="10800000">
            <a:off x="1477555" y="3225801"/>
            <a:ext cx="4796859" cy="1495096"/>
          </a:xfrm>
          <a:prstGeom prst="bentConnector3">
            <a:avLst>
              <a:gd name="adj1" fmla="val 10476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Gerade Verbindung mit Pfeil 116"/>
          <p:cNvCxnSpPr>
            <a:stCxn id="11" idx="1"/>
            <a:endCxn id="14" idx="0"/>
          </p:cNvCxnSpPr>
          <p:nvPr/>
        </p:nvCxnSpPr>
        <p:spPr>
          <a:xfrm flipH="1" flipV="1">
            <a:off x="4172973" y="2552697"/>
            <a:ext cx="594443" cy="6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Gewinkelte Verbindung 118"/>
          <p:cNvCxnSpPr>
            <a:stCxn id="13" idx="0"/>
            <a:endCxn id="4" idx="0"/>
          </p:cNvCxnSpPr>
          <p:nvPr/>
        </p:nvCxnSpPr>
        <p:spPr>
          <a:xfrm rot="10800000" flipV="1">
            <a:off x="1910195" y="2552695"/>
            <a:ext cx="694813" cy="47353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>
            <a:stCxn id="18" idx="0"/>
            <a:endCxn id="4" idx="3"/>
          </p:cNvCxnSpPr>
          <p:nvPr/>
        </p:nvCxnSpPr>
        <p:spPr>
          <a:xfrm flipH="1" flipV="1">
            <a:off x="2342834" y="3225801"/>
            <a:ext cx="339212" cy="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" name="Gewinkelte Verbindung 124"/>
          <p:cNvCxnSpPr>
            <a:stCxn id="11" idx="1"/>
            <a:endCxn id="19" idx="0"/>
          </p:cNvCxnSpPr>
          <p:nvPr/>
        </p:nvCxnSpPr>
        <p:spPr>
          <a:xfrm rot="10800000" flipV="1">
            <a:off x="4250012" y="2559354"/>
            <a:ext cx="517404" cy="6674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3233-7179-4142-B2C3-345522B7459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5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 err="1" smtClean="0"/>
              <a:t>RestApi</a:t>
            </a:r>
            <a:r>
              <a:rPr lang="de-DE" sz="3600" dirty="0" smtClean="0"/>
              <a:t>:</a:t>
            </a:r>
          </a:p>
          <a:p>
            <a:pPr lvl="1"/>
            <a:r>
              <a:rPr lang="de-DE" sz="3200" dirty="0" err="1" smtClean="0"/>
              <a:t>Dropwizard</a:t>
            </a:r>
            <a:endParaRPr lang="de-DE" sz="3200" dirty="0" smtClean="0"/>
          </a:p>
          <a:p>
            <a:pPr lvl="2"/>
            <a:r>
              <a:rPr lang="de-DE" sz="2400" dirty="0" smtClean="0"/>
              <a:t>Jackson</a:t>
            </a:r>
          </a:p>
          <a:p>
            <a:pPr lvl="2"/>
            <a:r>
              <a:rPr lang="de-DE" sz="2400" dirty="0" smtClean="0"/>
              <a:t>Jersey</a:t>
            </a:r>
          </a:p>
          <a:p>
            <a:pPr lvl="2"/>
            <a:r>
              <a:rPr lang="de-DE" sz="2400" dirty="0" err="1" smtClean="0"/>
              <a:t>Jetty</a:t>
            </a:r>
            <a:endParaRPr lang="de-DE" sz="2400" dirty="0" smtClean="0"/>
          </a:p>
          <a:p>
            <a:r>
              <a:rPr lang="de-DE" sz="3600" dirty="0" smtClean="0"/>
              <a:t>Datenbank:</a:t>
            </a:r>
          </a:p>
          <a:p>
            <a:pPr lvl="2"/>
            <a:r>
              <a:rPr lang="de-DE" sz="2800" dirty="0" smtClean="0"/>
              <a:t>H2</a:t>
            </a:r>
          </a:p>
          <a:p>
            <a:pPr lvl="2"/>
            <a:r>
              <a:rPr lang="de-DE" sz="2800" dirty="0" err="1"/>
              <a:t>Hibernate</a:t>
            </a:r>
            <a:r>
              <a:rPr lang="de-DE" sz="2800" dirty="0"/>
              <a:t> 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62F1-05BF-47EE-828F-D1D37AC309B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Synchronisierung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DAO‘s</a:t>
            </a:r>
            <a:endParaRPr lang="de-DE" dirty="0" smtClean="0"/>
          </a:p>
          <a:p>
            <a:pPr lvl="1"/>
            <a:r>
              <a:rPr lang="de-DE" dirty="0" smtClean="0"/>
              <a:t>Senden Anfragen an Server über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2"/>
            <a:r>
              <a:rPr lang="de-DE" dirty="0" smtClean="0"/>
              <a:t>Erfolgreich:</a:t>
            </a:r>
          </a:p>
          <a:p>
            <a:pPr lvl="3"/>
            <a:r>
              <a:rPr lang="de-DE" dirty="0" smtClean="0"/>
              <a:t>Speichere Antwort in lokaler DB mit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2"/>
            <a:r>
              <a:rPr lang="de-DE" dirty="0" smtClean="0"/>
              <a:t>Keine Verbindung: </a:t>
            </a:r>
          </a:p>
          <a:p>
            <a:pPr lvl="3"/>
            <a:r>
              <a:rPr lang="de-DE" dirty="0" smtClean="0"/>
              <a:t>Nutze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3"/>
            <a:r>
              <a:rPr lang="de-DE" dirty="0" smtClean="0"/>
              <a:t>Bei save, update, </a:t>
            </a:r>
            <a:r>
              <a:rPr lang="de-DE" dirty="0" err="1" smtClean="0"/>
              <a:t>delete</a:t>
            </a:r>
            <a:r>
              <a:rPr lang="de-DE" dirty="0" smtClean="0"/>
              <a:t> füge </a:t>
            </a:r>
            <a:r>
              <a:rPr lang="de-DE" dirty="0" err="1" smtClean="0"/>
              <a:t>Object</a:t>
            </a:r>
            <a:r>
              <a:rPr lang="de-DE" dirty="0" smtClean="0"/>
              <a:t> zum </a:t>
            </a:r>
            <a:r>
              <a:rPr lang="de-DE" dirty="0" err="1" smtClean="0"/>
              <a:t>SyncService</a:t>
            </a:r>
            <a:r>
              <a:rPr lang="de-DE" dirty="0" smtClean="0"/>
              <a:t> Stack hinzu</a:t>
            </a:r>
          </a:p>
          <a:p>
            <a:r>
              <a:rPr lang="de-DE" dirty="0" smtClean="0"/>
              <a:t>Service</a:t>
            </a:r>
          </a:p>
          <a:p>
            <a:pPr lvl="1"/>
            <a:r>
              <a:rPr lang="de-DE" dirty="0" smtClean="0"/>
              <a:t>Stack zu synchronisierender Objekte</a:t>
            </a:r>
          </a:p>
          <a:p>
            <a:pPr lvl="1"/>
            <a:r>
              <a:rPr lang="de-DE" dirty="0" smtClean="0"/>
              <a:t>Nutzt </a:t>
            </a:r>
            <a:r>
              <a:rPr lang="de-DE" dirty="0" err="1" smtClean="0"/>
              <a:t>Local</a:t>
            </a:r>
            <a:r>
              <a:rPr lang="de-DE" dirty="0" smtClean="0"/>
              <a:t>- und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1"/>
            <a:r>
              <a:rPr lang="de-DE" dirty="0" smtClean="0"/>
              <a:t>Für jede Entity eigene Strategie </a:t>
            </a:r>
          </a:p>
          <a:p>
            <a:pPr lvl="2"/>
            <a:r>
              <a:rPr lang="de-DE" dirty="0" smtClean="0"/>
              <a:t>je nach Operation (</a:t>
            </a:r>
            <a:r>
              <a:rPr lang="de-DE" dirty="0" err="1" smtClean="0"/>
              <a:t>insert,update,delete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832D-14E4-4FB4-9069-CECCB2ED105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9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</a:t>
            </a:r>
            <a:r>
              <a:rPr lang="de-DE" dirty="0" smtClean="0"/>
              <a:t>Daten</a:t>
            </a:r>
            <a:endParaRPr lang="de-DE" dirty="0"/>
          </a:p>
        </p:txBody>
      </p: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4949"/>
              </p:ext>
            </p:extLst>
          </p:nvPr>
        </p:nvGraphicFramePr>
        <p:xfrm>
          <a:off x="1295155" y="2273259"/>
          <a:ext cx="91183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662"/>
                <a:gridCol w="1354055"/>
                <a:gridCol w="1251751"/>
                <a:gridCol w="1518082"/>
                <a:gridCol w="1305017"/>
                <a:gridCol w="1136342"/>
                <a:gridCol w="1056443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currentUser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</a:t>
                      </a:r>
                      <a:r>
                        <a:rPr lang="de-DE" dirty="0" smtClean="0"/>
                        <a:t>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DrinkingSpot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Friend-Invitation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FriendList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Person</a:t>
                      </a:r>
                    </a:p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Server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Client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49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80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262499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7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35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7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875058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922" y="391944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978" y="3225804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66" y="3883936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E9A3-64D8-472E-879B-0BD75D9ED6EC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463" y="1763503"/>
            <a:ext cx="2209401" cy="4438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98" y="1763503"/>
            <a:ext cx="2166914" cy="4412386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7240-FC91-493A-A1C5-5B3B6CAC66D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12" y="1777378"/>
            <a:ext cx="2488868" cy="44246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64" y="1789645"/>
            <a:ext cx="2496673" cy="4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279</Words>
  <Application>Microsoft Office PowerPoint</Application>
  <PresentationFormat>Breitbild</PresentationFormat>
  <Paragraphs>127</Paragraphs>
  <Slides>13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Rückblick</vt:lpstr>
      <vt:lpstr>BeerBuddy</vt:lpstr>
      <vt:lpstr>ProjektIdee </vt:lpstr>
      <vt:lpstr>Projektidee</vt:lpstr>
      <vt:lpstr>Umsetzung - App</vt:lpstr>
      <vt:lpstr>Umsetzung – Lokale Datenbank</vt:lpstr>
      <vt:lpstr>Umsetzung – Server</vt:lpstr>
      <vt:lpstr>Umsetzung - Synchronisierung</vt:lpstr>
      <vt:lpstr>Umsetzung – Daten</vt:lpstr>
      <vt:lpstr>Soll-Ist-Vergleich</vt:lpstr>
      <vt:lpstr>Soll-Ist-Vergleich</vt:lpstr>
      <vt:lpstr>Soll-Ist-Vergleich</vt:lpstr>
      <vt:lpstr>Soll-Ist-Vergleich</vt:lpstr>
      <vt:lpstr>Fazit &amp; Ausblick</vt:lpstr>
    </vt:vector>
  </TitlesOfParts>
  <Company>adesso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BeerBuddy</dc:title>
  <dc:creator>Grimm, David</dc:creator>
  <cp:lastModifiedBy>Grimm, David</cp:lastModifiedBy>
  <cp:revision>17</cp:revision>
  <dcterms:created xsi:type="dcterms:W3CDTF">2016-01-11T11:31:13Z</dcterms:created>
  <dcterms:modified xsi:type="dcterms:W3CDTF">2016-01-11T14:24:34Z</dcterms:modified>
</cp:coreProperties>
</file>